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20"/>
  </p:notesMasterIdLst>
  <p:handoutMasterIdLst>
    <p:handoutMasterId r:id="rId21"/>
  </p:handoutMasterIdLst>
  <p:sldIdLst>
    <p:sldId id="256" r:id="rId2"/>
    <p:sldId id="415" r:id="rId3"/>
    <p:sldId id="367" r:id="rId4"/>
    <p:sldId id="421" r:id="rId5"/>
    <p:sldId id="419" r:id="rId6"/>
    <p:sldId id="420" r:id="rId7"/>
    <p:sldId id="426" r:id="rId8"/>
    <p:sldId id="422" r:id="rId9"/>
    <p:sldId id="423" r:id="rId10"/>
    <p:sldId id="375" r:id="rId11"/>
    <p:sldId id="418" r:id="rId12"/>
    <p:sldId id="393" r:id="rId13"/>
    <p:sldId id="424" r:id="rId14"/>
    <p:sldId id="425" r:id="rId15"/>
    <p:sldId id="362" r:id="rId16"/>
    <p:sldId id="406" r:id="rId17"/>
    <p:sldId id="397" r:id="rId18"/>
    <p:sldId id="407" r:id="rId19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Verdana" panose="020B0604030504040204" pitchFamily="34" charset="0"/>
        <a:ea typeface="文鼎中特黑"/>
        <a:cs typeface="文鼎中特黑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Verdana" panose="020B0604030504040204" pitchFamily="34" charset="0"/>
        <a:ea typeface="文鼎中特黑"/>
        <a:cs typeface="文鼎中特黑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Verdana" panose="020B0604030504040204" pitchFamily="34" charset="0"/>
        <a:ea typeface="文鼎中特黑"/>
        <a:cs typeface="文鼎中特黑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Verdana" panose="020B0604030504040204" pitchFamily="34" charset="0"/>
        <a:ea typeface="文鼎中特黑"/>
        <a:cs typeface="文鼎中特黑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Verdana" panose="020B0604030504040204" pitchFamily="34" charset="0"/>
        <a:ea typeface="文鼎中特黑"/>
        <a:cs typeface="文鼎中特黑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Verdana" panose="020B0604030504040204" pitchFamily="34" charset="0"/>
        <a:ea typeface="文鼎中特黑"/>
        <a:cs typeface="文鼎中特黑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Verdana" panose="020B0604030504040204" pitchFamily="34" charset="0"/>
        <a:ea typeface="文鼎中特黑"/>
        <a:cs typeface="文鼎中特黑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Verdana" panose="020B0604030504040204" pitchFamily="34" charset="0"/>
        <a:ea typeface="文鼎中特黑"/>
        <a:cs typeface="文鼎中特黑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Verdana" panose="020B0604030504040204" pitchFamily="34" charset="0"/>
        <a:ea typeface="文鼎中特黑"/>
        <a:cs typeface="文鼎中特黑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660066"/>
    <a:srgbClr val="9999FF"/>
    <a:srgbClr val="FFCD9B"/>
    <a:srgbClr val="FFCC99"/>
    <a:srgbClr val="FFAA55"/>
    <a:srgbClr val="FFB265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92" autoAdjust="0"/>
  </p:normalViewPr>
  <p:slideViewPr>
    <p:cSldViewPr>
      <p:cViewPr varScale="1">
        <p:scale>
          <a:sx n="87" d="100"/>
          <a:sy n="87" d="100"/>
        </p:scale>
        <p:origin x="122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3" tIns="47741" rIns="95483" bIns="4774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3" tIns="47741" rIns="95483" bIns="477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3" tIns="47741" rIns="95483" bIns="4774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3" tIns="47741" rIns="95483" bIns="477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DC6CBE48-4EC8-4D01-81EB-D9A93362C20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5483" tIns="47741" rIns="95483" bIns="47741" rtlCol="0"/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文鼎中特黑" pitchFamily="49" charset="-120"/>
                <a:cs typeface="+mn-cs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5483" tIns="47741" rIns="95483" bIns="47741" rtlCol="0"/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文鼎中特黑" pitchFamily="49" charset="-120"/>
                <a:cs typeface="+mn-cs"/>
              </a:defRPr>
            </a:lvl1pPr>
          </a:lstStyle>
          <a:p>
            <a:pPr>
              <a:defRPr/>
            </a:pPr>
            <a:fld id="{78E781CF-7BDB-4984-91D3-588CCF6C7805}" type="datetimeFigureOut">
              <a:rPr lang="zh-HK" altLang="en-US"/>
              <a:pPr>
                <a:defRPr/>
              </a:pPr>
              <a:t>20/11/2021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83" tIns="47741" rIns="95483" bIns="47741" rtlCol="0" anchor="ctr"/>
          <a:lstStyle/>
          <a:p>
            <a:pPr lvl="0"/>
            <a:endParaRPr lang="zh-HK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5483" tIns="47741" rIns="95483" bIns="47741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  <a:endParaRPr lang="zh-HK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5483" tIns="47741" rIns="95483" bIns="47741" rtlCol="0" anchor="b"/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文鼎中特黑" pitchFamily="49" charset="-120"/>
                <a:cs typeface="+mn-cs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5483" tIns="47741" rIns="95483" bIns="477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EE66543A-A9B2-4119-B457-7228DD55EA62}" type="slidenum">
              <a:rPr lang="zh-HK" altLang="en-US"/>
              <a:pPr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9"/>
          <p:cNvGrpSpPr>
            <a:grpSpLocks noChangeAspect="1"/>
          </p:cNvGrpSpPr>
          <p:nvPr/>
        </p:nvGrpSpPr>
        <p:grpSpPr bwMode="auto">
          <a:xfrm>
            <a:off x="7234238" y="4106863"/>
            <a:ext cx="914400" cy="914400"/>
            <a:chOff x="9685338" y="4460675"/>
            <a:chExt cx="1080904" cy="1080902"/>
          </a:xfrm>
        </p:grpSpPr>
        <p:sp>
          <p:nvSpPr>
            <p:cNvPr id="8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9794179" y="4569516"/>
              <a:ext cx="863222" cy="863220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1pPr>
              <a:lvl2pPr marL="742950" indent="-28575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2pPr>
              <a:lvl3pPr marL="1143000" indent="-22860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3pPr>
              <a:lvl4pPr marL="1600200" indent="-22860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4pPr>
              <a:lvl5pPr marL="2057400" indent="-22860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9pPr>
            </a:lstStyle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0" y="6272213"/>
            <a:ext cx="4745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3763" y="4227513"/>
            <a:ext cx="895350" cy="639762"/>
          </a:xfrm>
        </p:spPr>
        <p:txBody>
          <a:bodyPr/>
          <a:lstStyle>
            <a:lvl1pPr>
              <a:defRPr sz="2800"/>
            </a:lvl1pPr>
          </a:lstStyle>
          <a:p>
            <a:fld id="{01F0C9A4-2B2A-4114-92F8-EB3CA3CED17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530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73997-6A14-49D7-9445-6F44DDC6EE0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581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41F8D-A5EF-4B57-9ACE-CFB479F3BF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963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E2675-26DE-4B1F-A082-58BAD9A684A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604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7"/>
          <p:cNvGrpSpPr>
            <a:grpSpLocks noChangeAspect="1"/>
          </p:cNvGrpSpPr>
          <p:nvPr/>
        </p:nvGrpSpPr>
        <p:grpSpPr bwMode="auto">
          <a:xfrm>
            <a:off x="633413" y="2430463"/>
            <a:ext cx="914400" cy="914400"/>
            <a:chOff x="9685338" y="4460675"/>
            <a:chExt cx="1080904" cy="1080902"/>
          </a:xfrm>
        </p:grpSpPr>
        <p:sp>
          <p:nvSpPr>
            <p:cNvPr id="6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9794179" y="4569516"/>
              <a:ext cx="863222" cy="863220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1pPr>
              <a:lvl2pPr marL="742950" indent="-28575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2pPr>
              <a:lvl3pPr marL="1143000" indent="-22860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3pPr>
              <a:lvl4pPr marL="1600200" indent="-22860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4pPr>
              <a:lvl5pPr marL="2057400" indent="-22860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9pPr>
            </a:lstStyle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/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272213"/>
            <a:ext cx="1982788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713" y="6272213"/>
            <a:ext cx="47450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13" y="2508250"/>
            <a:ext cx="890587" cy="720725"/>
          </a:xfrm>
        </p:spPr>
        <p:txBody>
          <a:bodyPr/>
          <a:lstStyle>
            <a:lvl1pPr>
              <a:defRPr sz="2800"/>
            </a:lvl1pPr>
          </a:lstStyle>
          <a:p>
            <a:fld id="{8648A483-C5B0-47FD-85C6-F32EC9F4D99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161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7041E-673A-4FBD-AB1F-0818C538F21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9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2BE26-CA46-41BD-A134-8179604C3C9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89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DD219-6B91-4B39-8ABD-B4F5EAA4708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86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11B4F-D8C7-408E-A11C-5D856FD4BB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966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8523288" y="6254750"/>
            <a:ext cx="392112" cy="393700"/>
            <a:chOff x="8532189" y="5068824"/>
            <a:chExt cx="393192" cy="393192"/>
          </a:xfrm>
        </p:grpSpPr>
        <p:sp>
          <p:nvSpPr>
            <p:cNvPr id="7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3"/>
            <p:cNvSpPr>
              <a:spLocks noChangeAspect="1"/>
            </p:cNvSpPr>
            <p:nvPr/>
          </p:nvSpPr>
          <p:spPr bwMode="auto">
            <a:xfrm>
              <a:off x="8568802" y="5105290"/>
              <a:ext cx="319967" cy="320261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1pPr>
              <a:lvl2pPr marL="742950" indent="-28575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2pPr>
              <a:lvl3pPr marL="1143000" indent="-22860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3pPr>
              <a:lvl4pPr marL="1600200" indent="-22860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4pPr>
              <a:lvl5pPr marL="2057400" indent="-22860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9pPr>
            </a:lstStyle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E77F4-65D0-48F6-9A6D-6E0B3026572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518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8523288" y="6254750"/>
            <a:ext cx="392112" cy="393700"/>
            <a:chOff x="8532189" y="5068824"/>
            <a:chExt cx="393192" cy="393192"/>
          </a:xfrm>
        </p:grpSpPr>
        <p:sp>
          <p:nvSpPr>
            <p:cNvPr id="7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3"/>
            <p:cNvSpPr>
              <a:spLocks noChangeAspect="1"/>
            </p:cNvSpPr>
            <p:nvPr/>
          </p:nvSpPr>
          <p:spPr bwMode="auto">
            <a:xfrm>
              <a:off x="8568802" y="5105290"/>
              <a:ext cx="319967" cy="320261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1pPr>
              <a:lvl2pPr marL="742950" indent="-28575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2pPr>
              <a:lvl3pPr marL="1143000" indent="-22860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3pPr>
              <a:lvl4pPr marL="1600200" indent="-22860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4pPr>
              <a:lvl5pPr marL="2057400" indent="-22860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9pPr>
            </a:lstStyle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182BDB-8F40-42D3-8D0F-113370CB501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769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8523288" y="6254750"/>
            <a:ext cx="392112" cy="393700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/>
            <p:cNvSpPr>
              <a:spLocks noChangeAspect="1"/>
            </p:cNvSpPr>
            <p:nvPr/>
          </p:nvSpPr>
          <p:spPr bwMode="auto">
            <a:xfrm>
              <a:off x="8568802" y="5105290"/>
              <a:ext cx="319967" cy="320261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1pPr>
              <a:lvl2pPr marL="742950" indent="-28575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2pPr>
              <a:lvl3pPr marL="1143000" indent="-22860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3pPr>
              <a:lvl4pPr marL="1600200" indent="-22860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4pPr>
              <a:lvl5pPr marL="2057400" indent="-228600"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Verdana" panose="020B0604030504040204" pitchFamily="34" charset="0"/>
                  <a:ea typeface="文鼎中特黑"/>
                  <a:cs typeface="文鼎中特黑"/>
                </a:defRPr>
              </a:lvl9pPr>
            </a:lstStyle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188"/>
            <a:ext cx="7772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2120900"/>
            <a:ext cx="7772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813" y="6272213"/>
            <a:ext cx="2454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文鼎中特黑" pitchFamily="49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213"/>
            <a:ext cx="4745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文鼎中特黑" pitchFamily="49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600" y="6272213"/>
            <a:ext cx="4794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defRPr>
            </a:lvl1pPr>
          </a:lstStyle>
          <a:p>
            <a:fld id="{C0D79F6C-5CBC-4107-8446-43A24BDDA917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84" r:id="rId2"/>
    <p:sldLayoutId id="2147484092" r:id="rId3"/>
    <p:sldLayoutId id="2147484085" r:id="rId4"/>
    <p:sldLayoutId id="2147484086" r:id="rId5"/>
    <p:sldLayoutId id="2147484087" r:id="rId6"/>
    <p:sldLayoutId id="2147484088" r:id="rId7"/>
    <p:sldLayoutId id="2147484093" r:id="rId8"/>
    <p:sldLayoutId id="2147484094" r:id="rId9"/>
    <p:sldLayoutId id="2147484089" r:id="rId10"/>
    <p:sldLayoutId id="214748409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 cap="all">
          <a:blipFill>
            <a:blip r:embed="rId14"/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中三升中四</a:t>
            </a:r>
            <a:br>
              <a:rPr lang="zh-TW" altLang="en-US" dirty="0"/>
            </a:br>
            <a:r>
              <a:rPr lang="zh-TW" altLang="en-US" dirty="0"/>
              <a:t>高中選科講座</a:t>
            </a:r>
          </a:p>
        </p:txBody>
      </p:sp>
      <p:sp>
        <p:nvSpPr>
          <p:cNvPr id="8195" name="Rectangle 4"/>
          <p:cNvSpPr>
            <a:spLocks noGrp="1"/>
          </p:cNvSpPr>
          <p:nvPr>
            <p:ph type="subTitle" idx="1"/>
          </p:nvPr>
        </p:nvSpPr>
        <p:spPr>
          <a:xfrm>
            <a:off x="801688" y="4389438"/>
            <a:ext cx="5919787" cy="1069975"/>
          </a:xfrm>
        </p:spPr>
        <p:txBody>
          <a:bodyPr/>
          <a:lstStyle/>
          <a:p>
            <a:pPr algn="r" eaLnBrk="1" hangingPunct="1"/>
            <a:r>
              <a:rPr lang="zh-TW" altLang="en-US" sz="3600" smtClean="0"/>
              <a:t>天主教培聖中學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76672"/>
            <a:ext cx="6499225" cy="1179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/>
              <a:t>選科原則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700213"/>
            <a:ext cx="7921625" cy="3889375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zh-TW" altLang="en-US" sz="4000" dirty="0"/>
              <a:t>根據全年兩個學期成績平均分，全級排名決定同學選科的次序。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zh-TW" altLang="en-US" sz="4000" dirty="0"/>
              <a:t>選修科人數不能過多或過少 </a:t>
            </a:r>
            <a:r>
              <a:rPr lang="en-US" altLang="zh-TW" sz="4000" dirty="0"/>
              <a:t>(</a:t>
            </a:r>
            <a:r>
              <a:rPr lang="zh-TW" altLang="en-US" sz="4000" dirty="0"/>
              <a:t>大約</a:t>
            </a:r>
            <a:r>
              <a:rPr lang="en-US" altLang="zh-TW" sz="4000" dirty="0"/>
              <a:t>18</a:t>
            </a:r>
            <a:r>
              <a:rPr lang="zh-TW" altLang="en-US" sz="4000" dirty="0"/>
              <a:t>人一班</a:t>
            </a:r>
            <a:r>
              <a:rPr lang="en-US" altLang="zh-TW" sz="4000" dirty="0"/>
              <a:t>)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zh-TW" altLang="en-US" sz="4000" dirty="0"/>
              <a:t>不可同時修讀兩個資通</a:t>
            </a:r>
            <a:r>
              <a:rPr lang="en-US" altLang="zh-TW" sz="4000" dirty="0"/>
              <a:t>(ICT)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zh-TW" altLang="en-US" sz="4000" dirty="0"/>
              <a:t>可額外選數延</a:t>
            </a:r>
            <a:endParaRPr lang="en-US" altLang="zh-TW" sz="4000" dirty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zh-TW" sz="3600" i="1" dirty="0"/>
              <a:t>	</a:t>
            </a:r>
            <a:r>
              <a:rPr lang="zh-TW" altLang="en-US" sz="3600" i="1" dirty="0"/>
              <a:t>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18436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49275"/>
            <a:ext cx="7702550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85800" y="115888"/>
            <a:ext cx="2517775" cy="288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400" dirty="0"/>
              <a:t>示範數據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755650" y="1916113"/>
            <a:ext cx="7848600" cy="32940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just">
              <a:spcBef>
                <a:spcPct val="50000"/>
              </a:spcBef>
              <a:defRPr/>
            </a:pPr>
            <a:r>
              <a:rPr lang="zh-TW" altLang="en-US" sz="3200" dirty="0">
                <a:latin typeface="+mn-ea"/>
                <a:ea typeface="+mn-ea"/>
                <a:cs typeface="+mn-cs"/>
              </a:rPr>
              <a:t>同學們應按自己的</a:t>
            </a:r>
            <a:r>
              <a:rPr lang="zh-TW" altLang="en-US" sz="3200" dirty="0">
                <a:solidFill>
                  <a:schemeClr val="hlink"/>
                </a:solidFill>
                <a:latin typeface="+mn-ea"/>
                <a:ea typeface="+mn-ea"/>
                <a:cs typeface="+mn-cs"/>
              </a:rPr>
              <a:t>興趣</a:t>
            </a:r>
            <a:r>
              <a:rPr lang="zh-TW" altLang="en-US" sz="3200" dirty="0">
                <a:latin typeface="+mn-ea"/>
                <a:ea typeface="+mn-ea"/>
                <a:cs typeface="+mn-cs"/>
              </a:rPr>
              <a:t>和</a:t>
            </a:r>
            <a:r>
              <a:rPr lang="zh-TW" altLang="en-US" sz="3200" dirty="0">
                <a:solidFill>
                  <a:schemeClr val="hlink"/>
                </a:solidFill>
                <a:latin typeface="+mn-ea"/>
                <a:ea typeface="+mn-ea"/>
                <a:cs typeface="+mn-cs"/>
              </a:rPr>
              <a:t>能力</a:t>
            </a:r>
            <a:r>
              <a:rPr lang="zh-TW" altLang="en-US" sz="3200" dirty="0">
                <a:latin typeface="+mn-ea"/>
                <a:ea typeface="+mn-ea"/>
                <a:cs typeface="+mn-cs"/>
              </a:rPr>
              <a:t>來選擇科目，使能寓學習及工作於娛樂及發揮自己的潛能。</a:t>
            </a:r>
            <a:r>
              <a:rPr lang="en-US" altLang="zh-TW" sz="3200" dirty="0">
                <a:latin typeface="+mn-ea"/>
                <a:ea typeface="+mn-ea"/>
                <a:cs typeface="+mn-cs"/>
              </a:rPr>
              <a:t>(</a:t>
            </a:r>
            <a:r>
              <a:rPr lang="zh-TW" altLang="en-US" sz="3200" dirty="0">
                <a:latin typeface="+mn-ea"/>
                <a:ea typeface="+mn-ea"/>
                <a:cs typeface="+mn-cs"/>
              </a:rPr>
              <a:t>同學很多時只是未能善用時間，將時間用於打機</a:t>
            </a:r>
            <a:r>
              <a:rPr lang="en-US" altLang="zh-TW" sz="3200" dirty="0">
                <a:latin typeface="+mn-ea"/>
                <a:ea typeface="+mn-ea"/>
                <a:cs typeface="+mn-cs"/>
              </a:rPr>
              <a:t>/</a:t>
            </a:r>
            <a:r>
              <a:rPr lang="zh-TW" altLang="en-US" sz="3200" dirty="0">
                <a:latin typeface="+mn-ea"/>
                <a:ea typeface="+mn-ea"/>
                <a:cs typeface="+mn-cs"/>
              </a:rPr>
              <a:t>上網</a:t>
            </a:r>
            <a:r>
              <a:rPr lang="en-US" altLang="zh-TW" sz="3200" dirty="0">
                <a:latin typeface="+mn-ea"/>
                <a:ea typeface="+mn-ea"/>
                <a:cs typeface="+mn-cs"/>
              </a:rPr>
              <a:t>/</a:t>
            </a:r>
            <a:r>
              <a:rPr lang="zh-TW" altLang="en-US" sz="3200" dirty="0">
                <a:latin typeface="+mn-ea"/>
                <a:ea typeface="+mn-ea"/>
                <a:cs typeface="+mn-cs"/>
              </a:rPr>
              <a:t>玩以至荒廢學業</a:t>
            </a:r>
            <a:r>
              <a:rPr lang="en-US" altLang="zh-TW" sz="3200" dirty="0">
                <a:latin typeface="+mn-ea"/>
                <a:ea typeface="+mn-ea"/>
                <a:cs typeface="+mn-cs"/>
              </a:rPr>
              <a:t>!)</a:t>
            </a:r>
          </a:p>
          <a:p>
            <a:pPr algn="just">
              <a:spcBef>
                <a:spcPct val="50000"/>
              </a:spcBef>
              <a:defRPr/>
            </a:pPr>
            <a:r>
              <a:rPr lang="zh-TW" altLang="en-US" sz="3200" i="1" dirty="0">
                <a:latin typeface="+mn-ea"/>
                <a:ea typeface="+mn-ea"/>
              </a:rPr>
              <a:t>同學應早些了解自己的興趣</a:t>
            </a:r>
            <a:r>
              <a:rPr lang="en-US" altLang="zh-TW" sz="3200" i="1" dirty="0">
                <a:latin typeface="+mn-ea"/>
                <a:ea typeface="+mn-ea"/>
              </a:rPr>
              <a:t>:</a:t>
            </a:r>
            <a:r>
              <a:rPr lang="zh-TW" altLang="en-US" sz="3200" i="1" dirty="0">
                <a:latin typeface="+mn-ea"/>
                <a:ea typeface="+mn-ea"/>
              </a:rPr>
              <a:t>例如大專院校的課程及科目要求等</a:t>
            </a:r>
            <a:endParaRPr lang="en-US" altLang="zh-TW" sz="3200" dirty="0">
              <a:latin typeface="+mn-ea"/>
              <a:ea typeface="+mn-ea"/>
              <a:cs typeface="+mn-cs"/>
            </a:endParaRPr>
          </a:p>
        </p:txBody>
      </p:sp>
      <p:sp>
        <p:nvSpPr>
          <p:cNvPr id="19459" name="WordArt 5"/>
          <p:cNvSpPr>
            <a:spLocks noChangeArrowheads="1" noChangeShapeType="1" noTextEdit="1"/>
          </p:cNvSpPr>
          <p:nvPr/>
        </p:nvSpPr>
        <p:spPr bwMode="auto">
          <a:xfrm>
            <a:off x="1979613" y="692150"/>
            <a:ext cx="42481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kern="10">
                <a:ln w="15875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選科基本法</a:t>
            </a:r>
          </a:p>
        </p:txBody>
      </p:sp>
      <p:pic>
        <p:nvPicPr>
          <p:cNvPr id="19460" name="Picture 7" descr="MCj033576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20713"/>
            <a:ext cx="1728788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sz="4400" dirty="0">
                <a:latin typeface="+mn-ea"/>
                <a:ea typeface="+mn-ea"/>
              </a:rPr>
              <a:t>學習進度報告表 </a:t>
            </a:r>
            <a:r>
              <a:rPr lang="en-US" altLang="zh-TW" sz="4400" dirty="0">
                <a:latin typeface="+mn-ea"/>
                <a:ea typeface="+mn-ea"/>
              </a:rPr>
              <a:t>(</a:t>
            </a:r>
            <a:r>
              <a:rPr lang="zh-TW" altLang="en-US" sz="4400" dirty="0">
                <a:latin typeface="+mn-ea"/>
                <a:ea typeface="+mn-ea"/>
              </a:rPr>
              <a:t>能力</a:t>
            </a:r>
            <a:r>
              <a:rPr lang="en-US" altLang="zh-TW" sz="4400" dirty="0">
                <a:latin typeface="+mn-ea"/>
                <a:ea typeface="+mn-ea"/>
              </a:rPr>
              <a:t>)</a:t>
            </a:r>
            <a:br>
              <a:rPr lang="en-US" altLang="zh-TW" sz="4400" dirty="0">
                <a:latin typeface="+mn-ea"/>
                <a:ea typeface="+mn-ea"/>
              </a:rPr>
            </a:br>
            <a:endParaRPr lang="zh-TW" altLang="en-US" dirty="0">
              <a:latin typeface="+mn-ea"/>
              <a:ea typeface="+mn-ea"/>
            </a:endParaRPr>
          </a:p>
        </p:txBody>
      </p:sp>
      <p:pic>
        <p:nvPicPr>
          <p:cNvPr id="20483" name="內容版面配置區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341438"/>
            <a:ext cx="7848600" cy="5400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563" indent="-182563" algn="ctr">
              <a:spcBef>
                <a:spcPts val="1200"/>
              </a:spcBef>
              <a:defRPr/>
            </a:pPr>
            <a:r>
              <a:rPr lang="zh-TW" altLang="en-US" sz="3600" cap="none" dirty="0">
                <a:solidFill>
                  <a:prstClr val="black"/>
                </a:solidFill>
                <a:latin typeface="Rockwell" panose="02060603020205020403"/>
                <a:ea typeface="標楷體" panose="03000509000000000000" pitchFamily="65" charset="-120"/>
                <a:cs typeface="+mn-cs"/>
              </a:rPr>
              <a:t>中三級「自我認識工作坊」</a:t>
            </a:r>
            <a:r>
              <a:rPr lang="en-US" altLang="zh-TW" sz="3600" cap="none" dirty="0">
                <a:solidFill>
                  <a:prstClr val="black"/>
                </a:solidFill>
                <a:latin typeface="Rockwell" panose="02060603020205020403"/>
                <a:ea typeface="標楷體" panose="03000509000000000000" pitchFamily="65" charset="-120"/>
                <a:cs typeface="+mn-cs"/>
              </a:rPr>
              <a:t>(</a:t>
            </a:r>
            <a:r>
              <a:rPr lang="zh-TW" altLang="en-US" sz="3600" cap="none" dirty="0">
                <a:solidFill>
                  <a:prstClr val="black"/>
                </a:solidFill>
                <a:latin typeface="Rockwell" panose="02060603020205020403"/>
                <a:ea typeface="標楷體" panose="03000509000000000000" pitchFamily="65" charset="-120"/>
                <a:cs typeface="+mn-cs"/>
              </a:rPr>
              <a:t>興趣</a:t>
            </a:r>
            <a:r>
              <a:rPr lang="en-US" altLang="zh-TW" sz="3600" cap="none" dirty="0">
                <a:solidFill>
                  <a:prstClr val="black"/>
                </a:solidFill>
                <a:latin typeface="Rockwell" panose="02060603020205020403"/>
                <a:ea typeface="標楷體" panose="03000509000000000000" pitchFamily="65" charset="-120"/>
                <a:cs typeface="+mn-cs"/>
              </a:rPr>
              <a:t>)</a:t>
            </a:r>
            <a:r>
              <a:rPr lang="zh-TW" altLang="en-US" sz="3600" cap="none" dirty="0">
                <a:solidFill>
                  <a:prstClr val="black"/>
                </a:solidFill>
                <a:latin typeface="Rockwell" panose="02060603020205020403"/>
                <a:ea typeface="標楷體" panose="03000509000000000000" pitchFamily="65" charset="-120"/>
                <a:cs typeface="+mn-cs"/>
              </a:rPr>
              <a:t/>
            </a:r>
            <a:br>
              <a:rPr lang="zh-TW" altLang="en-US" sz="3600" cap="none" dirty="0">
                <a:solidFill>
                  <a:prstClr val="black"/>
                </a:solidFill>
                <a:latin typeface="Rockwell" panose="02060603020205020403"/>
                <a:ea typeface="標楷體" panose="03000509000000000000" pitchFamily="65" charset="-120"/>
                <a:cs typeface="+mn-cs"/>
              </a:rPr>
            </a:br>
            <a:endParaRPr lang="zh-TW" altLang="en-US" dirty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smtClean="0"/>
              <a:t>9/3/2022</a:t>
            </a:r>
            <a:r>
              <a:rPr lang="zh-TW" altLang="en-US" sz="3200" smtClean="0"/>
              <a:t>、</a:t>
            </a:r>
            <a:r>
              <a:rPr lang="en-US" altLang="zh-TW" sz="3200" smtClean="0"/>
              <a:t>6/4/2022</a:t>
            </a:r>
            <a:r>
              <a:rPr lang="zh-TW" altLang="en-US" sz="3200" smtClean="0"/>
              <a:t>、</a:t>
            </a:r>
            <a:r>
              <a:rPr lang="en-US" altLang="zh-TW" sz="3200" smtClean="0"/>
              <a:t>4/5/2022</a:t>
            </a:r>
            <a:r>
              <a:rPr lang="zh-TW" altLang="en-US" sz="3200" smtClean="0">
                <a:solidFill>
                  <a:srgbClr val="FF0000"/>
                </a:solidFill>
              </a:rPr>
              <a:t>週會</a:t>
            </a:r>
            <a:endParaRPr lang="en-US" altLang="zh-TW" sz="3200" smtClean="0">
              <a:solidFill>
                <a:srgbClr val="FF0000"/>
              </a:solidFill>
            </a:endParaRPr>
          </a:p>
          <a:p>
            <a:r>
              <a:rPr lang="zh-TW" altLang="en-US" sz="3200" smtClean="0"/>
              <a:t>升學及就業輔導組與</a:t>
            </a:r>
            <a:r>
              <a:rPr lang="zh-TW" altLang="zh-TW" sz="3200" smtClean="0"/>
              <a:t>香港聖公會聖馬提亞綜合服務</a:t>
            </a:r>
            <a:r>
              <a:rPr lang="zh-TW" altLang="en-US" sz="3200" smtClean="0"/>
              <a:t>合作提供</a:t>
            </a:r>
            <a:endParaRPr lang="en-US" altLang="zh-TW" sz="3200" smtClean="0"/>
          </a:p>
          <a:p>
            <a:r>
              <a:rPr lang="zh-TW" altLang="zh-TW" sz="3200" smtClean="0"/>
              <a:t>活動目的：</a:t>
            </a:r>
          </a:p>
          <a:p>
            <a:pPr lvl="1"/>
            <a:r>
              <a:rPr lang="zh-TW" altLang="zh-TW" sz="3000" smtClean="0"/>
              <a:t>透過測試工具讓初中生更認識自己</a:t>
            </a:r>
          </a:p>
          <a:p>
            <a:pPr lvl="1"/>
            <a:r>
              <a:rPr lang="zh-TW" altLang="zh-TW" sz="3000" smtClean="0"/>
              <a:t>嘗試為自己將來選科作準備，並規劃人生</a:t>
            </a:r>
          </a:p>
          <a:p>
            <a:endParaRPr lang="zh-TW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協助兒女選科時，家長要</a:t>
            </a:r>
            <a:r>
              <a:rPr lang="en-US" altLang="zh-TW" dirty="0"/>
              <a:t>⋯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/>
            <a:r>
              <a:rPr lang="zh-TW" altLang="en-US" sz="3600" b="1" smtClean="0">
                <a:solidFill>
                  <a:srgbClr val="FF0000"/>
                </a:solidFill>
                <a:latin typeface="文鼎中特黑"/>
                <a:ea typeface="文鼎中特黑"/>
                <a:cs typeface="文鼎中特黑"/>
              </a:rPr>
              <a:t>了解</a:t>
            </a:r>
            <a:r>
              <a:rPr lang="zh-TW" altLang="en-US" sz="3600" b="1" smtClean="0">
                <a:latin typeface="文鼎中特黑"/>
                <a:ea typeface="文鼎中特黑"/>
                <a:cs typeface="文鼎中特黑"/>
              </a:rPr>
              <a:t>孩子的</a:t>
            </a:r>
            <a:r>
              <a:rPr lang="zh-TW" altLang="en-US" sz="3600" b="1" smtClean="0">
                <a:solidFill>
                  <a:srgbClr val="FF0000"/>
                </a:solidFill>
                <a:latin typeface="文鼎中特黑"/>
                <a:ea typeface="文鼎中特黑"/>
                <a:cs typeface="文鼎中特黑"/>
              </a:rPr>
              <a:t>情況</a:t>
            </a:r>
            <a:r>
              <a:rPr lang="zh-TW" altLang="en-US" sz="3600" b="1" smtClean="0">
                <a:latin typeface="文鼎中特黑"/>
                <a:ea typeface="文鼎中特黑"/>
                <a:cs typeface="文鼎中特黑"/>
              </a:rPr>
              <a:t>、</a:t>
            </a:r>
            <a:r>
              <a:rPr lang="zh-TW" altLang="en-US" sz="3600" b="1" smtClean="0">
                <a:solidFill>
                  <a:srgbClr val="FF0000"/>
                </a:solidFill>
                <a:latin typeface="文鼎中特黑"/>
                <a:ea typeface="文鼎中特黑"/>
                <a:cs typeface="文鼎中特黑"/>
              </a:rPr>
              <a:t>能力</a:t>
            </a:r>
            <a:r>
              <a:rPr lang="zh-TW" altLang="en-US" sz="3600" b="1" smtClean="0">
                <a:latin typeface="文鼎中特黑"/>
                <a:ea typeface="文鼎中特黑"/>
                <a:cs typeface="文鼎中特黑"/>
              </a:rPr>
              <a:t> </a:t>
            </a:r>
          </a:p>
          <a:p>
            <a:pPr marL="0" indent="0" algn="just" eaLnBrk="1" hangingPunct="1"/>
            <a:r>
              <a:rPr lang="zh-TW" altLang="en-US" sz="3600" b="1" smtClean="0">
                <a:solidFill>
                  <a:srgbClr val="00B0F0"/>
                </a:solidFill>
                <a:latin typeface="文鼎中特黑"/>
                <a:ea typeface="文鼎中特黑"/>
                <a:cs typeface="文鼎中特黑"/>
              </a:rPr>
              <a:t>支援</a:t>
            </a:r>
            <a:r>
              <a:rPr lang="zh-TW" altLang="en-US" sz="3600" b="1" smtClean="0">
                <a:latin typeface="文鼎中特黑"/>
                <a:ea typeface="文鼎中特黑"/>
                <a:cs typeface="文鼎中特黑"/>
              </a:rPr>
              <a:t>孩子的</a:t>
            </a:r>
            <a:r>
              <a:rPr lang="zh-TW" altLang="en-US" sz="3600" b="1" smtClean="0">
                <a:solidFill>
                  <a:srgbClr val="00B0F0"/>
                </a:solidFill>
                <a:latin typeface="文鼎中特黑"/>
                <a:ea typeface="文鼎中特黑"/>
                <a:cs typeface="文鼎中特黑"/>
              </a:rPr>
              <a:t>需要</a:t>
            </a:r>
          </a:p>
          <a:p>
            <a:pPr marL="0" indent="0" algn="just" eaLnBrk="1" hangingPunct="1"/>
            <a:r>
              <a:rPr lang="zh-TW" altLang="en-US" sz="3600" b="1" smtClean="0">
                <a:solidFill>
                  <a:srgbClr val="CC3300"/>
                </a:solidFill>
                <a:latin typeface="文鼎中特黑"/>
                <a:ea typeface="文鼎中特黑"/>
                <a:cs typeface="文鼎中特黑"/>
              </a:rPr>
              <a:t>尊重</a:t>
            </a:r>
            <a:r>
              <a:rPr lang="zh-TW" altLang="en-US" sz="3600" b="1" smtClean="0">
                <a:latin typeface="文鼎中特黑"/>
                <a:ea typeface="文鼎中特黑"/>
                <a:cs typeface="文鼎中特黑"/>
              </a:rPr>
              <a:t>孩子的</a:t>
            </a:r>
            <a:r>
              <a:rPr lang="zh-TW" altLang="en-US" sz="3600" b="1" smtClean="0">
                <a:solidFill>
                  <a:srgbClr val="CC3300"/>
                </a:solidFill>
                <a:latin typeface="文鼎中特黑"/>
                <a:ea typeface="文鼎中特黑"/>
                <a:cs typeface="文鼎中特黑"/>
              </a:rPr>
              <a:t>意向</a:t>
            </a:r>
          </a:p>
          <a:p>
            <a:pPr marL="0" indent="0" algn="just" eaLnBrk="1" hangingPunct="1"/>
            <a:r>
              <a:rPr lang="zh-TW" altLang="en-US" sz="3600" b="1" smtClean="0">
                <a:solidFill>
                  <a:srgbClr val="FFC000"/>
                </a:solidFill>
                <a:latin typeface="文鼎中特黑"/>
                <a:ea typeface="文鼎中特黑"/>
                <a:cs typeface="文鼎中特黑"/>
              </a:rPr>
              <a:t>體諒</a:t>
            </a:r>
            <a:r>
              <a:rPr lang="zh-TW" altLang="en-US" sz="3600" b="1" smtClean="0">
                <a:latin typeface="文鼎中特黑"/>
                <a:ea typeface="文鼎中特黑"/>
                <a:cs typeface="文鼎中特黑"/>
              </a:rPr>
              <a:t>孩子在作出選擇時的困難和混亂</a:t>
            </a:r>
          </a:p>
          <a:p>
            <a:pPr marL="0" indent="0" algn="just" eaLnBrk="1" hangingPunct="1"/>
            <a:r>
              <a:rPr lang="zh-TW" altLang="en-US" sz="3600" b="1" smtClean="0">
                <a:latin typeface="文鼎中特黑"/>
                <a:ea typeface="文鼎中特黑"/>
                <a:cs typeface="文鼎中特黑"/>
              </a:rPr>
              <a:t>與孩子</a:t>
            </a:r>
            <a:r>
              <a:rPr lang="zh-TW" altLang="en-US" sz="3600" b="1" smtClean="0">
                <a:solidFill>
                  <a:srgbClr val="00B050"/>
                </a:solidFill>
                <a:latin typeface="文鼎中特黑"/>
                <a:ea typeface="文鼎中特黑"/>
                <a:cs typeface="文鼎中特黑"/>
              </a:rPr>
              <a:t>討論</a:t>
            </a:r>
            <a:r>
              <a:rPr lang="zh-TW" altLang="en-US" sz="3600" b="1" smtClean="0">
                <a:latin typeface="文鼎中特黑"/>
                <a:ea typeface="文鼎中特黑"/>
                <a:cs typeface="文鼎中特黑"/>
              </a:rPr>
              <a:t>他們的興趣和嗜好，共同找出踏上成功之路的方法</a:t>
            </a:r>
            <a:r>
              <a:rPr lang="zh-TW" altLang="en-US" b="1" smtClean="0">
                <a:latin typeface="文鼎中特黑"/>
                <a:ea typeface="文鼎中特黑"/>
                <a:cs typeface="文鼎中特黑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19100" y="539750"/>
            <a:ext cx="2898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9pPr>
          </a:lstStyle>
          <a:p>
            <a:pPr eaLnBrk="1" hangingPunct="1"/>
            <a:r>
              <a:rPr lang="zh-TW" altLang="en-US" sz="4000" b="1">
                <a:latin typeface="Comic Sans MS" panose="030F0702030302020204" pitchFamily="66" charset="0"/>
                <a:ea typeface="文鼎新粗黑"/>
                <a:cs typeface="文鼎新粗黑"/>
              </a:rPr>
              <a:t>選科以後</a:t>
            </a:r>
            <a:r>
              <a:rPr lang="en-US" altLang="zh-TW" sz="4000" b="1">
                <a:latin typeface="Comic Sans MS" panose="030F0702030302020204" pitchFamily="66" charset="0"/>
                <a:ea typeface="文鼎新粗黑"/>
                <a:cs typeface="文鼎新粗黑"/>
              </a:rPr>
              <a:t>……</a:t>
            </a:r>
          </a:p>
        </p:txBody>
      </p:sp>
      <p:pic>
        <p:nvPicPr>
          <p:cNvPr id="23555" name="Picture 13" descr="MSG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24175"/>
            <a:ext cx="5183188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7582" name="Rectangle 14"/>
          <p:cNvSpPr>
            <a:spLocks noChangeArrowheads="1"/>
          </p:cNvSpPr>
          <p:nvPr/>
        </p:nvSpPr>
        <p:spPr bwMode="auto">
          <a:xfrm>
            <a:off x="4140200" y="5084763"/>
            <a:ext cx="431800" cy="28892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TW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文鼎中特黑" pitchFamily="49" charset="-120"/>
              <a:cs typeface="+mn-cs"/>
            </a:endParaRPr>
          </a:p>
        </p:txBody>
      </p:sp>
      <p:sp>
        <p:nvSpPr>
          <p:cNvPr id="23557" name="Rectangle 10"/>
          <p:cNvSpPr>
            <a:spLocks noChangeArrowheads="1"/>
          </p:cNvSpPr>
          <p:nvPr/>
        </p:nvSpPr>
        <p:spPr bwMode="auto">
          <a:xfrm>
            <a:off x="3924300" y="1557338"/>
            <a:ext cx="417671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9pPr>
          </a:lstStyle>
          <a:p>
            <a:pPr algn="ctr" eaLnBrk="1" hangingPunct="1"/>
            <a:r>
              <a:rPr lang="zh-TW" altLang="en-US" sz="6000" b="1">
                <a:solidFill>
                  <a:srgbClr val="0000CC"/>
                </a:solidFill>
              </a:rPr>
              <a:t>家長正面鼓勵、</a:t>
            </a:r>
          </a:p>
          <a:p>
            <a:pPr algn="ctr" eaLnBrk="1" hangingPunct="1"/>
            <a:r>
              <a:rPr lang="zh-TW" altLang="en-US" sz="6000" b="1">
                <a:solidFill>
                  <a:srgbClr val="0000CC"/>
                </a:solidFill>
              </a:rPr>
              <a:t>支持！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idx="1"/>
          </p:nvPr>
        </p:nvSpPr>
        <p:spPr>
          <a:xfrm>
            <a:off x="1258888" y="1844675"/>
            <a:ext cx="7345362" cy="41767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smtClean="0"/>
              <a:t>最後希望同學能自我檢討</a:t>
            </a:r>
            <a:r>
              <a:rPr lang="zh-TW" altLang="zh-TW" sz="4400" smtClean="0"/>
              <a:t>！</a:t>
            </a:r>
            <a:endParaRPr lang="zh-TW" altLang="en-US" sz="4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smtClean="0"/>
              <a:t>未曾努力的由今天開始努力，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smtClean="0"/>
              <a:t>已有計劃的應切實執行，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smtClean="0"/>
              <a:t>大家一起計劃未來，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smtClean="0"/>
              <a:t>朝著自己的目標進發</a:t>
            </a:r>
            <a:r>
              <a:rPr lang="en-US" altLang="zh-TW" sz="4400" smtClean="0"/>
              <a:t>!</a:t>
            </a:r>
          </a:p>
        </p:txBody>
      </p:sp>
      <p:pic>
        <p:nvPicPr>
          <p:cNvPr id="24579" name="Picture 5" descr="MCBS01230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4797425"/>
            <a:ext cx="18923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 Box 6"/>
          <p:cNvSpPr txBox="1">
            <a:spLocks noChangeArrowheads="1"/>
          </p:cNvSpPr>
          <p:nvPr/>
        </p:nvSpPr>
        <p:spPr bwMode="auto">
          <a:xfrm>
            <a:off x="1258888" y="692150"/>
            <a:ext cx="7058025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Tips - A good start is </a:t>
            </a:r>
            <a:r>
              <a:rPr lang="en-US" altLang="zh-TW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half</a:t>
            </a:r>
            <a:r>
              <a:rPr lang="en-US" altLang="zh-TW" sz="280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altLang="zh-TW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way</a:t>
            </a:r>
            <a:r>
              <a:rPr lang="en-US" altLang="zh-TW" sz="280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altLang="zh-TW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to</a:t>
            </a:r>
            <a:r>
              <a:rPr lang="en-US" altLang="zh-TW" sz="280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altLang="zh-TW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success</a:t>
            </a:r>
            <a:r>
              <a:rPr lang="en-US" altLang="zh-TW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2446040" cy="108012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重要日期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0825" y="1125538"/>
            <a:ext cx="8569325" cy="5392737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zh-TW" sz="3200" dirty="0"/>
              <a:t>20/11 - 3/12/2021	(</a:t>
            </a:r>
            <a:r>
              <a:rPr lang="zh-TW" altLang="en-US" sz="3200" dirty="0"/>
              <a:t>中期報告日後</a:t>
            </a:r>
            <a:r>
              <a:rPr lang="en-US" altLang="zh-TW" sz="3200" dirty="0"/>
              <a:t>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zh-TW" sz="3200" dirty="0"/>
              <a:t>  </a:t>
            </a:r>
            <a:r>
              <a:rPr lang="zh-TW" altLang="en-US" sz="3200" dirty="0">
                <a:solidFill>
                  <a:srgbClr val="FF0000"/>
                </a:solidFill>
              </a:rPr>
              <a:t>第一次選科 </a:t>
            </a:r>
            <a:r>
              <a:rPr lang="en-US" altLang="zh-TW" sz="3200" dirty="0">
                <a:solidFill>
                  <a:srgbClr val="FF0000"/>
                </a:solidFill>
              </a:rPr>
              <a:t>(</a:t>
            </a:r>
            <a:r>
              <a:rPr lang="zh-TW" altLang="en-US" sz="3200" dirty="0">
                <a:solidFill>
                  <a:srgbClr val="FF0000"/>
                </a:solidFill>
              </a:rPr>
              <a:t>將</a:t>
            </a:r>
            <a:r>
              <a:rPr lang="en-US" altLang="zh-TW" sz="3200" dirty="0">
                <a:solidFill>
                  <a:srgbClr val="FF0000"/>
                </a:solidFill>
              </a:rPr>
              <a:t>14</a:t>
            </a:r>
            <a:r>
              <a:rPr lang="zh-TW" altLang="en-US" sz="3200" dirty="0">
                <a:solidFill>
                  <a:srgbClr val="FF0000"/>
                </a:solidFill>
              </a:rPr>
              <a:t>科排序</a:t>
            </a:r>
            <a:r>
              <a:rPr lang="en-US" altLang="zh-TW" sz="3200" dirty="0">
                <a:solidFill>
                  <a:srgbClr val="FF0000"/>
                </a:solidFill>
              </a:rPr>
              <a:t>)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zh-TW" sz="3200" dirty="0"/>
              <a:t>7/3 - 12/3 /2022	(</a:t>
            </a:r>
            <a:r>
              <a:rPr lang="zh-TW" altLang="en-US" sz="3200" dirty="0"/>
              <a:t>上學期家長聚會後</a:t>
            </a:r>
            <a:r>
              <a:rPr lang="en-US" altLang="zh-TW" sz="3200" dirty="0"/>
              <a:t>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zh-TW" sz="3200" dirty="0"/>
              <a:t>  </a:t>
            </a:r>
            <a:r>
              <a:rPr lang="zh-TW" altLang="en-US" sz="3200" dirty="0">
                <a:solidFill>
                  <a:srgbClr val="FF0000"/>
                </a:solidFill>
              </a:rPr>
              <a:t>第二次選科 </a:t>
            </a:r>
            <a:r>
              <a:rPr lang="en-US" altLang="zh-TW" sz="3200" dirty="0">
                <a:solidFill>
                  <a:srgbClr val="FF0000"/>
                </a:solidFill>
              </a:rPr>
              <a:t>(X1, X2</a:t>
            </a:r>
            <a:r>
              <a:rPr lang="zh-TW" altLang="en-US" sz="3200" dirty="0">
                <a:solidFill>
                  <a:srgbClr val="FF0000"/>
                </a:solidFill>
              </a:rPr>
              <a:t>各選一科</a:t>
            </a:r>
            <a:r>
              <a:rPr lang="en-US" altLang="zh-TW" sz="3200" dirty="0">
                <a:solidFill>
                  <a:srgbClr val="FF0000"/>
                </a:solidFill>
              </a:rPr>
              <a:t>)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zh-TW" sz="3200" dirty="0"/>
              <a:t>13/7 (</a:t>
            </a:r>
            <a:r>
              <a:rPr lang="zh-TW" altLang="en-US" sz="3200" dirty="0"/>
              <a:t>散學祈禱會後</a:t>
            </a:r>
            <a:r>
              <a:rPr lang="en-US" altLang="zh-TW" sz="3200" dirty="0"/>
              <a:t>)– 15/7/2022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zh-TW" altLang="en-US" sz="3200" dirty="0"/>
              <a:t>  </a:t>
            </a:r>
            <a:r>
              <a:rPr lang="zh-TW" altLang="en-US" sz="3200" dirty="0">
                <a:solidFill>
                  <a:srgbClr val="FF0000"/>
                </a:solidFill>
              </a:rPr>
              <a:t>最後選科決定</a:t>
            </a:r>
            <a:endParaRPr lang="en-US" altLang="zh-TW" sz="3200" dirty="0">
              <a:solidFill>
                <a:srgbClr val="FF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zh-TW" sz="3200" dirty="0"/>
              <a:t>20/7/2022</a:t>
            </a:r>
            <a:r>
              <a:rPr lang="zh-TW" altLang="en-US" sz="3200" dirty="0"/>
              <a:t>公佈結果</a:t>
            </a:r>
            <a:endParaRPr lang="en-US" altLang="zh-TW" sz="3200" dirty="0"/>
          </a:p>
        </p:txBody>
      </p:sp>
      <p:sp>
        <p:nvSpPr>
          <p:cNvPr id="4" name="橢圓 3"/>
          <p:cNvSpPr/>
          <p:nvPr/>
        </p:nvSpPr>
        <p:spPr>
          <a:xfrm>
            <a:off x="6300788" y="3357563"/>
            <a:ext cx="2592387" cy="1944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逾時不候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484189"/>
            <a:ext cx="7772400" cy="784572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講座內容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268413"/>
            <a:ext cx="7772400" cy="4903787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>
                <a:latin typeface="+mn-ea"/>
              </a:rPr>
              <a:t>高中課程簡介</a:t>
            </a:r>
            <a:endParaRPr lang="en-US" altLang="zh-TW" sz="4800" dirty="0">
              <a:latin typeface="+mn-ea"/>
            </a:endParaRPr>
          </a:p>
          <a:p>
            <a:pPr eaLnBrk="1" hangingPunct="1">
              <a:defRPr/>
            </a:pPr>
            <a:r>
              <a:rPr lang="zh-TW" altLang="en-US" sz="4800" dirty="0">
                <a:latin typeface="+mn-ea"/>
              </a:rPr>
              <a:t>各選修科介紹</a:t>
            </a:r>
            <a:endParaRPr lang="en-US" altLang="zh-TW" sz="4800" dirty="0">
              <a:latin typeface="+mn-ea"/>
            </a:endParaRPr>
          </a:p>
          <a:p>
            <a:pPr eaLnBrk="1" hangingPunct="1">
              <a:defRPr/>
            </a:pPr>
            <a:r>
              <a:rPr lang="zh-TW" altLang="en-US" sz="4800" dirty="0">
                <a:latin typeface="+mn-ea"/>
              </a:rPr>
              <a:t>選科原則</a:t>
            </a:r>
            <a:endParaRPr lang="en-US" altLang="zh-TW" sz="4800" dirty="0">
              <a:latin typeface="+mn-ea"/>
            </a:endParaRPr>
          </a:p>
          <a:p>
            <a:pPr eaLnBrk="1" hangingPunct="1">
              <a:defRPr/>
            </a:pPr>
            <a:r>
              <a:rPr lang="zh-TW" altLang="en-US" sz="4800" dirty="0">
                <a:latin typeface="+mn-ea"/>
              </a:rPr>
              <a:t>編科示範</a:t>
            </a:r>
            <a:endParaRPr lang="en-US" altLang="zh-TW" sz="4800" dirty="0">
              <a:latin typeface="+mn-ea"/>
            </a:endParaRPr>
          </a:p>
          <a:p>
            <a:pPr eaLnBrk="1" hangingPunct="1">
              <a:defRPr/>
            </a:pPr>
            <a:r>
              <a:rPr lang="en-US" altLang="zh-TW" sz="4800" dirty="0">
                <a:latin typeface="+mn-ea"/>
              </a:rPr>
              <a:t>E-Class </a:t>
            </a:r>
            <a:r>
              <a:rPr lang="zh-TW" altLang="en-US" sz="4800" dirty="0">
                <a:latin typeface="+mn-ea"/>
              </a:rPr>
              <a:t>通告選科示範</a:t>
            </a:r>
          </a:p>
          <a:p>
            <a:pPr eaLnBrk="1" hangingPunct="1">
              <a:defRPr/>
            </a:pPr>
            <a:r>
              <a:rPr lang="zh-TW" altLang="en-US" sz="4800" dirty="0">
                <a:latin typeface="+mn-ea"/>
              </a:rPr>
              <a:t>選科基本法</a:t>
            </a:r>
          </a:p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64007"/>
            <a:ext cx="6020445" cy="8250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高中課程簡介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280988" y="2197100"/>
            <a:ext cx="3138487" cy="3019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8000" tIns="10800" rIns="18000" bIns="10800"/>
          <a:lstStyle>
            <a:lvl1pPr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9pPr>
          </a:lstStyle>
          <a:p>
            <a:r>
              <a:rPr kumimoji="0" lang="en-US" altLang="zh-TW" sz="4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kumimoji="0" lang="en-US" altLang="zh-TW" sz="36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. </a:t>
            </a:r>
            <a:r>
              <a:rPr kumimoji="0" lang="zh-TW" altLang="en-US" sz="36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中國語文</a:t>
            </a:r>
            <a:br>
              <a:rPr kumimoji="0" lang="zh-TW" altLang="en-US" sz="36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kumimoji="0" lang="en-US" altLang="zh-TW" sz="36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2. </a:t>
            </a:r>
            <a:r>
              <a:rPr kumimoji="0" lang="zh-TW" altLang="en-US" sz="36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英國語文</a:t>
            </a:r>
            <a:br>
              <a:rPr kumimoji="0" lang="zh-TW" altLang="en-US" sz="36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kumimoji="0" lang="en-US" altLang="zh-TW" sz="36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3. </a:t>
            </a:r>
            <a:r>
              <a:rPr kumimoji="0" lang="zh-TW" altLang="en-US" sz="36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數學    </a:t>
            </a:r>
            <a:endParaRPr kumimoji="0" lang="en-US" altLang="zh-TW" sz="3600" b="1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kumimoji="0" lang="en-US" altLang="zh-TW" sz="36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4. </a:t>
            </a:r>
            <a:r>
              <a:rPr kumimoji="0" lang="zh-TW" altLang="en-US" sz="36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公民與社會</a:t>
            </a:r>
          </a:p>
        </p:txBody>
      </p:sp>
      <p:sp>
        <p:nvSpPr>
          <p:cNvPr id="242692" name="AutoShape 4"/>
          <p:cNvSpPr>
            <a:spLocks noChangeArrowheads="1"/>
          </p:cNvSpPr>
          <p:nvPr/>
        </p:nvSpPr>
        <p:spPr bwMode="auto">
          <a:xfrm>
            <a:off x="3311525" y="3382963"/>
            <a:ext cx="388938" cy="430212"/>
          </a:xfrm>
          <a:prstGeom prst="plus">
            <a:avLst>
              <a:gd name="adj" fmla="val 4277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TW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文鼎中特黑" pitchFamily="49" charset="-120"/>
              <a:cs typeface="+mn-cs"/>
            </a:endParaRP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539750" y="1412875"/>
            <a:ext cx="2419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9pPr>
          </a:lstStyle>
          <a:p>
            <a:pPr eaLnBrk="1" hangingPunct="1"/>
            <a:r>
              <a:rPr kumimoji="0" lang="zh-TW" altLang="en-US" b="1">
                <a:solidFill>
                  <a:srgbClr val="0000CC"/>
                </a:solidFill>
              </a:rPr>
              <a:t>核心科目</a:t>
            </a: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3059113" y="5392738"/>
            <a:ext cx="4535487" cy="862012"/>
          </a:xfrm>
          <a:prstGeom prst="rect">
            <a:avLst/>
          </a:prstGeom>
          <a:solidFill>
            <a:srgbClr val="FFFF00"/>
          </a:solidFill>
          <a:ln w="38100">
            <a:solidFill>
              <a:srgbClr val="3333FF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9pPr>
          </a:lstStyle>
          <a:p>
            <a:pPr eaLnBrk="1" hangingPunct="1"/>
            <a:r>
              <a:rPr lang="zh-TW" altLang="en-US" sz="4800" b="1">
                <a:solidFill>
                  <a:srgbClr val="660066"/>
                </a:solidFill>
                <a:latin typeface="Arial Narrow" panose="020B0606020202030204" pitchFamily="34" charset="0"/>
                <a:ea typeface="文鼎中黑"/>
                <a:cs typeface="文鼎中黑"/>
              </a:rPr>
              <a:t>中學文憑試 </a:t>
            </a:r>
            <a:r>
              <a:rPr lang="en-US" altLang="zh-TW" sz="4800" b="1">
                <a:solidFill>
                  <a:srgbClr val="660066"/>
                </a:solidFill>
                <a:latin typeface="Arial Narrow" panose="020B0606020202030204" pitchFamily="34" charset="0"/>
                <a:ea typeface="文鼎中黑"/>
                <a:cs typeface="文鼎中黑"/>
              </a:rPr>
              <a:t>DSE</a:t>
            </a: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3770313" y="1411288"/>
            <a:ext cx="297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9pPr>
          </a:lstStyle>
          <a:p>
            <a:pPr eaLnBrk="1" hangingPunct="1"/>
            <a:r>
              <a:rPr kumimoji="0" lang="zh-TW" altLang="en-US" b="1">
                <a:solidFill>
                  <a:srgbClr val="FF0000"/>
                </a:solidFill>
              </a:rPr>
              <a:t>選修科科目</a:t>
            </a:r>
          </a:p>
        </p:txBody>
      </p:sp>
      <p:sp>
        <p:nvSpPr>
          <p:cNvPr id="10248" name="AutoShape 6"/>
          <p:cNvSpPr>
            <a:spLocks noChangeArrowheads="1"/>
          </p:cNvSpPr>
          <p:nvPr/>
        </p:nvSpPr>
        <p:spPr bwMode="auto">
          <a:xfrm>
            <a:off x="6875463" y="2997200"/>
            <a:ext cx="2025650" cy="12557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Verdana" panose="020B0604030504040204" pitchFamily="34" charset="0"/>
                <a:ea typeface="文鼎中特黑"/>
                <a:cs typeface="文鼎中特黑"/>
              </a:defRPr>
            </a:lvl9pPr>
          </a:lstStyle>
          <a:p>
            <a:pPr algn="ctr"/>
            <a:r>
              <a:rPr kumimoji="0" lang="zh-TW" altLang="en-US" sz="2800" b="1">
                <a:solidFill>
                  <a:srgbClr val="3333FF"/>
                </a:solidFill>
                <a:latin typeface="Microsoft Sans Serif" panose="020B0604020202020204" pitchFamily="34" charset="0"/>
                <a:ea typeface="標楷體" panose="03000509000000000000" pitchFamily="65" charset="-120"/>
              </a:rPr>
              <a:t>應用學習</a:t>
            </a:r>
            <a:endParaRPr kumimoji="0" lang="en-US" altLang="zh-TW" sz="2800" b="1">
              <a:solidFill>
                <a:srgbClr val="3333FF"/>
              </a:solidFill>
              <a:latin typeface="Microsoft Sans Serif" panose="020B0604020202020204" pitchFamily="34" charset="0"/>
              <a:ea typeface="標楷體" panose="03000509000000000000" pitchFamily="65" charset="-120"/>
            </a:endParaRPr>
          </a:p>
          <a:p>
            <a:pPr algn="ctr"/>
            <a:r>
              <a:rPr kumimoji="0" lang="en-US" altLang="zh-TW" sz="2800" b="1">
                <a:solidFill>
                  <a:srgbClr val="3333FF"/>
                </a:solidFill>
                <a:latin typeface="Microsoft Sans Serif" panose="020B0604020202020204" pitchFamily="34" charset="0"/>
                <a:ea typeface="標楷體" panose="03000509000000000000" pitchFamily="65" charset="-120"/>
              </a:rPr>
              <a:t>(</a:t>
            </a:r>
            <a:r>
              <a:rPr kumimoji="0" lang="zh-TW" altLang="en-US" sz="2800" b="1">
                <a:solidFill>
                  <a:srgbClr val="3333FF"/>
                </a:solidFill>
                <a:latin typeface="Microsoft Sans Serif" panose="020B0604020202020204" pitchFamily="34" charset="0"/>
                <a:ea typeface="標楷體" panose="03000509000000000000" pitchFamily="65" charset="-120"/>
              </a:rPr>
              <a:t>中五</a:t>
            </a:r>
            <a:r>
              <a:rPr kumimoji="0" lang="en-US" altLang="zh-TW" sz="2800" b="1">
                <a:solidFill>
                  <a:srgbClr val="3333FF"/>
                </a:solidFill>
                <a:latin typeface="Microsoft Sans Serif" panose="020B0604020202020204" pitchFamily="34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2" name="圓角矩形 1"/>
          <p:cNvSpPr/>
          <p:nvPr/>
        </p:nvSpPr>
        <p:spPr>
          <a:xfrm>
            <a:off x="3805238" y="2276475"/>
            <a:ext cx="2909887" cy="119697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2X(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選修科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3794125" y="3833813"/>
            <a:ext cx="2909888" cy="119697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數延 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(4B)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講座簡報、各選修科介紹</a:t>
            </a:r>
          </a:p>
        </p:txBody>
      </p:sp>
      <p:sp>
        <p:nvSpPr>
          <p:cNvPr id="3" name="矩形 2"/>
          <p:cNvSpPr/>
          <p:nvPr/>
        </p:nvSpPr>
        <p:spPr>
          <a:xfrm>
            <a:off x="685800" y="2028825"/>
            <a:ext cx="7772400" cy="28003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TW" dirty="0">
                <a:latin typeface="+mn-ea"/>
                <a:ea typeface="+mn-ea"/>
              </a:rPr>
              <a:t>29/9</a:t>
            </a:r>
            <a:r>
              <a:rPr lang="zh-TW" altLang="en-US" dirty="0">
                <a:latin typeface="+mn-ea"/>
                <a:ea typeface="+mn-ea"/>
              </a:rPr>
              <a:t>、</a:t>
            </a:r>
            <a:r>
              <a:rPr lang="en-US" altLang="zh-TW" dirty="0">
                <a:latin typeface="+mn-ea"/>
                <a:ea typeface="+mn-ea"/>
              </a:rPr>
              <a:t>6/10</a:t>
            </a:r>
            <a:r>
              <a:rPr lang="zh-TW" altLang="en-US" dirty="0">
                <a:latin typeface="+mn-ea"/>
                <a:ea typeface="+mn-ea"/>
              </a:rPr>
              <a:t>、</a:t>
            </a:r>
            <a:r>
              <a:rPr lang="en-US" altLang="zh-TW" dirty="0">
                <a:latin typeface="+mn-ea"/>
                <a:ea typeface="+mn-ea"/>
              </a:rPr>
              <a:t>20/10</a:t>
            </a:r>
            <a:r>
              <a:rPr lang="zh-TW" altLang="en-US" dirty="0">
                <a:latin typeface="+mn-ea"/>
                <a:ea typeface="+mn-ea"/>
              </a:rPr>
              <a:t>周會</a:t>
            </a:r>
            <a:endParaRPr lang="en-US" altLang="zh-TW" dirty="0">
              <a:latin typeface="+mn-ea"/>
              <a:ea typeface="+mn-ea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zh-TW" altLang="en-US" dirty="0">
                <a:latin typeface="+mn-ea"/>
                <a:ea typeface="+mn-ea"/>
                <a:sym typeface="Wingdings" panose="05000000000000000000" pitchFamily="2" charset="2"/>
              </a:rPr>
              <a:t>學校網頁</a:t>
            </a:r>
            <a:r>
              <a:rPr lang="en-US" altLang="zh-TW" dirty="0">
                <a:latin typeface="+mn-ea"/>
                <a:ea typeface="+mn-ea"/>
                <a:sym typeface="Wingdings" panose="05000000000000000000" pitchFamily="2" charset="2"/>
              </a:rPr>
              <a:t>(</a:t>
            </a:r>
            <a:r>
              <a:rPr lang="zh-TW" altLang="en-US" dirty="0">
                <a:latin typeface="+mn-ea"/>
                <a:ea typeface="+mn-ea"/>
                <a:sym typeface="Wingdings" panose="05000000000000000000" pitchFamily="2" charset="2"/>
              </a:rPr>
              <a:t>最新消息</a:t>
            </a:r>
            <a:r>
              <a:rPr lang="en-US" altLang="zh-TW" dirty="0">
                <a:latin typeface="+mn-ea"/>
                <a:ea typeface="+mn-ea"/>
                <a:sym typeface="Wingdings" panose="05000000000000000000" pitchFamily="2" charset="2"/>
              </a:rPr>
              <a:t>)</a:t>
            </a:r>
            <a:r>
              <a:rPr lang="zh-TW" altLang="en-US" dirty="0">
                <a:latin typeface="+mn-ea"/>
                <a:ea typeface="+mn-ea"/>
                <a:sym typeface="Wingdings" panose="05000000000000000000" pitchFamily="2" charset="2"/>
              </a:rPr>
              <a:t>中三升中四選科資料 </a:t>
            </a:r>
            <a:endParaRPr lang="en-US" altLang="zh-TW" dirty="0">
              <a:latin typeface="+mn-ea"/>
              <a:ea typeface="+mn-ea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zh-TW" dirty="0">
                <a:latin typeface="+mn-ea"/>
                <a:ea typeface="+mn-ea"/>
                <a:sym typeface="Wingdings" panose="05000000000000000000" pitchFamily="2" charset="2"/>
              </a:rPr>
              <a:t>1.</a:t>
            </a:r>
            <a:r>
              <a:rPr lang="zh-TW" altLang="en-US" dirty="0">
                <a:latin typeface="+mn-ea"/>
                <a:ea typeface="+mn-ea"/>
                <a:sym typeface="Wingdings" panose="05000000000000000000" pitchFamily="2" charset="2"/>
              </a:rPr>
              <a:t>選修科介紹 </a:t>
            </a:r>
            <a:r>
              <a:rPr lang="en-US" altLang="zh-TW" dirty="0">
                <a:latin typeface="+mn-ea"/>
                <a:ea typeface="+mn-ea"/>
                <a:sym typeface="Wingdings" panose="05000000000000000000" pitchFamily="2" charset="2"/>
              </a:rPr>
              <a:t>2.</a:t>
            </a:r>
            <a:r>
              <a:rPr lang="zh-TW" altLang="en-US" dirty="0">
                <a:latin typeface="+mn-ea"/>
                <a:ea typeface="+mn-ea"/>
                <a:sym typeface="Wingdings" panose="05000000000000000000" pitchFamily="2" charset="2"/>
              </a:rPr>
              <a:t>講座簡報</a:t>
            </a:r>
            <a:endParaRPr lang="zh-TW" altLang="en-US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選修科目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685800" y="2120900"/>
          <a:ext cx="7847013" cy="355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5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5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36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新細明體" panose="02020500000000000000" pitchFamily="18" charset="-120"/>
                        </a:rPr>
                        <a:t>數延</a:t>
                      </a:r>
                      <a:endParaRPr lang="zh-TW" sz="3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360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新細明體" panose="02020500000000000000" pitchFamily="18" charset="-120"/>
                        </a:rPr>
                        <a:t>資通</a:t>
                      </a:r>
                      <a:endParaRPr lang="en-US" altLang="zh-TW" sz="360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新細明體" panose="02020500000000000000" pitchFamily="18" charset="-12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新細明體" panose="02020500000000000000" pitchFamily="18" charset="-120"/>
                        </a:rPr>
                        <a:t>(</a:t>
                      </a:r>
                      <a:r>
                        <a:rPr lang="zh-TW" altLang="en-US" sz="240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新細明體" panose="02020500000000000000" pitchFamily="18" charset="-120"/>
                        </a:rPr>
                        <a:t>網絡應用程式開發​</a:t>
                      </a:r>
                      <a:r>
                        <a:rPr lang="en-US" altLang="zh-TW" sz="240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新細明體" panose="02020500000000000000" pitchFamily="18" charset="-120"/>
                        </a:rPr>
                        <a:t>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新細明體" panose="02020500000000000000" pitchFamily="18" charset="-120"/>
                        </a:rPr>
                        <a:t>資通</a:t>
                      </a:r>
                      <a:endParaRPr lang="en-US" altLang="zh-TW" sz="360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新細明體" panose="02020500000000000000" pitchFamily="18" charset="-120"/>
                        </a:rPr>
                        <a:t>(</a:t>
                      </a:r>
                      <a:r>
                        <a:rPr lang="zh-TW" altLang="en-US" sz="240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新細明體" panose="02020500000000000000" pitchFamily="18" charset="-120"/>
                        </a:rPr>
                        <a:t>算法與程式編寫</a:t>
                      </a:r>
                      <a:r>
                        <a:rPr lang="en-US" altLang="zh-TW" sz="240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新細明體" panose="02020500000000000000" pitchFamily="18" charset="-120"/>
                        </a:rPr>
                        <a:t>)</a:t>
                      </a:r>
                      <a:endParaRPr lang="zh-TW" altLang="zh-TW" sz="2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3600" b="0" kern="0" dirty="0">
                          <a:effectLst/>
                          <a:latin typeface="Calibri" panose="020F0502020204030204" pitchFamily="34" charset="0"/>
                          <a:ea typeface="+mn-ea"/>
                          <a:cs typeface="新細明體" panose="02020500000000000000" pitchFamily="18" charset="-120"/>
                        </a:rPr>
                        <a:t>視藝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6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歷史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6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物理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kern="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旅款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6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地理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6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經濟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2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b="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新細明體" panose="02020500000000000000" pitchFamily="18" charset="-120"/>
                        </a:rPr>
                        <a:t>生物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kern="0" dirty="0">
                          <a:effectLst/>
                          <a:latin typeface="Calibri" panose="020F0502020204030204" pitchFamily="34" charset="0"/>
                          <a:ea typeface="+mn-ea"/>
                          <a:cs typeface="新細明體" panose="02020500000000000000" pitchFamily="18" charset="-120"/>
                        </a:rPr>
                        <a:t>日文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6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體憑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2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b="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新細明體" panose="02020500000000000000" pitchFamily="18" charset="-120"/>
                        </a:rPr>
                        <a:t>中史</a:t>
                      </a:r>
                      <a:endParaRPr lang="zh-TW" altLang="en-US" sz="3600" dirty="0"/>
                    </a:p>
                  </a:txBody>
                  <a:tcPr marL="91444" marR="91444" marT="45368" marB="4536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6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化學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36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宗教</a:t>
                      </a:r>
                      <a:endParaRPr lang="zh-TW" sz="3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第一次模擬選科</a:t>
            </a:r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400" smtClean="0"/>
              <a:t>20/11-3/12</a:t>
            </a:r>
          </a:p>
          <a:p>
            <a:r>
              <a:rPr lang="en-US" altLang="zh-TW" sz="4400" smtClean="0"/>
              <a:t>23/12</a:t>
            </a:r>
            <a:r>
              <a:rPr lang="zh-TW" altLang="en-US" sz="4400" smtClean="0"/>
              <a:t>或之前在學校網頁公佈</a:t>
            </a:r>
            <a:endParaRPr lang="en-US" altLang="zh-TW" sz="4400" smtClean="0"/>
          </a:p>
          <a:p>
            <a:r>
              <a:rPr lang="zh-TW" altLang="en-US" sz="4400" smtClean="0"/>
              <a:t>回覆中四選修科排序通告</a:t>
            </a:r>
            <a:r>
              <a:rPr lang="en-US" altLang="zh-TW" sz="4400" smtClean="0">
                <a:sym typeface="Wingdings" panose="05000000000000000000" pitchFamily="2" charset="2"/>
              </a:rPr>
              <a:t></a:t>
            </a:r>
            <a:r>
              <a:rPr lang="zh-TW" altLang="en-US" sz="4400" smtClean="0">
                <a:sym typeface="Wingdings" panose="05000000000000000000" pitchFamily="2" charset="2"/>
              </a:rPr>
              <a:t>將</a:t>
            </a:r>
            <a:r>
              <a:rPr lang="en-US" altLang="zh-TW" sz="4400" smtClean="0">
                <a:sym typeface="Wingdings" panose="05000000000000000000" pitchFamily="2" charset="2"/>
              </a:rPr>
              <a:t>14</a:t>
            </a:r>
            <a:r>
              <a:rPr lang="zh-TW" altLang="en-US" sz="4400" smtClean="0">
                <a:sym typeface="Wingdings" panose="05000000000000000000" pitchFamily="2" charset="2"/>
              </a:rPr>
              <a:t>個選修科排序</a:t>
            </a: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E-Class </a:t>
            </a:r>
            <a:r>
              <a:rPr lang="zh-TW" altLang="en-US" dirty="0"/>
              <a:t>通告回條</a:t>
            </a:r>
          </a:p>
        </p:txBody>
      </p:sp>
      <p:pic>
        <p:nvPicPr>
          <p:cNvPr id="14339" name="內容版面配置區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2120900"/>
            <a:ext cx="5472112" cy="4260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/>
              <a:t>示範數據</a:t>
            </a: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1536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43113"/>
            <a:ext cx="77724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/>
              <a:t>示範數據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900113" y="1844675"/>
          <a:ext cx="7272337" cy="4054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6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809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sng" strike="noStrike" dirty="0">
                          <a:effectLst/>
                        </a:rPr>
                        <a:t>選修科目一</a:t>
                      </a:r>
                      <a:endParaRPr lang="zh-TW" altLang="en-US" sz="2400" b="1" i="0" u="sng" strike="noStrike" dirty="0"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sng" strike="noStrike">
                          <a:effectLst/>
                        </a:rPr>
                        <a:t>選修科目二</a:t>
                      </a:r>
                      <a:endParaRPr lang="zh-TW" altLang="en-US" sz="2400" b="1" i="0" u="sng" strike="noStrike"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809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>
                          <a:effectLst/>
                        </a:rPr>
                        <a:t>化學</a:t>
                      </a:r>
                      <a:endParaRPr lang="zh-TW" altLang="en-US" sz="2400" b="0" i="0" u="none" strike="noStrike"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>
                          <a:effectLst/>
                        </a:rPr>
                        <a:t>生物 </a:t>
                      </a:r>
                      <a:endParaRPr lang="zh-TW" altLang="en-US" sz="2400" b="0" i="0" u="none" strike="noStrike"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809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>
                          <a:effectLst/>
                        </a:rPr>
                        <a:t>中國歷史 </a:t>
                      </a:r>
                      <a:endParaRPr lang="zh-TW" altLang="en-US" sz="2400" b="0" i="0" u="none" strike="noStrike"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>
                          <a:effectLst/>
                        </a:rPr>
                        <a:t>物理</a:t>
                      </a:r>
                      <a:endParaRPr lang="zh-TW" altLang="en-US" sz="2400" b="0" i="0" u="none" strike="noStrike"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809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>
                          <a:effectLst/>
                        </a:rPr>
                        <a:t>經濟</a:t>
                      </a:r>
                      <a:endParaRPr lang="zh-TW" altLang="en-US" sz="2400" b="0" i="0" u="none" strike="noStrike"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>
                          <a:effectLst/>
                        </a:rPr>
                        <a:t>倫理與宗教</a:t>
                      </a:r>
                      <a:endParaRPr lang="zh-TW" altLang="en-US" sz="2400" b="0" i="0" u="none" strike="noStrike"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809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>
                          <a:effectLst/>
                        </a:rPr>
                        <a:t>歷史</a:t>
                      </a:r>
                      <a:endParaRPr lang="zh-TW" altLang="en-US" sz="2400" b="0" i="0" u="none" strike="noStrike"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>
                          <a:effectLst/>
                        </a:rPr>
                        <a:t>地理</a:t>
                      </a:r>
                      <a:endParaRPr lang="zh-TW" altLang="en-US" sz="2400" b="0" i="0" u="none" strike="noStrike"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809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>
                          <a:effectLst/>
                        </a:rPr>
                        <a:t>旅遊與款待</a:t>
                      </a:r>
                      <a:endParaRPr lang="zh-TW" altLang="en-US" sz="2400" b="0" i="0" u="none" strike="noStrike"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>
                          <a:effectLst/>
                        </a:rPr>
                        <a:t>視覺藝術</a:t>
                      </a:r>
                      <a:endParaRPr lang="zh-TW" altLang="en-US" sz="2400" b="0" i="0" u="none" strike="noStrike"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809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>
                          <a:effectLst/>
                        </a:rPr>
                        <a:t>體育</a:t>
                      </a:r>
                      <a:endParaRPr lang="zh-TW" altLang="en-US" sz="2400" b="0" i="0" u="none" strike="noStrike"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u="none" strike="noStrike" dirty="0">
                          <a:effectLst/>
                        </a:rPr>
                        <a:t>(</a:t>
                      </a:r>
                      <a:r>
                        <a:rPr lang="zh-TW" altLang="en-US" sz="2400" u="none" strike="noStrike" dirty="0">
                          <a:effectLst/>
                        </a:rPr>
                        <a:t>資通</a:t>
                      </a:r>
                      <a:r>
                        <a:rPr lang="en-US" altLang="zh-TW" sz="2400" u="none" strike="noStrike" dirty="0">
                          <a:effectLst/>
                        </a:rPr>
                        <a:t>)</a:t>
                      </a:r>
                      <a:r>
                        <a:rPr lang="zh-TW" altLang="en-US" sz="2400" u="none" strike="noStrike" dirty="0">
                          <a:effectLst/>
                        </a:rPr>
                        <a:t>程式</a:t>
                      </a:r>
                      <a:endParaRPr lang="zh-TW" altLang="en-US" sz="2400" b="0" i="0" u="none" strike="noStrike" dirty="0"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809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 dirty="0">
                          <a:effectLst/>
                        </a:rPr>
                        <a:t>資通</a:t>
                      </a:r>
                      <a:r>
                        <a:rPr lang="en-US" altLang="zh-TW" sz="2400" u="none" strike="noStrike" dirty="0">
                          <a:effectLst/>
                        </a:rPr>
                        <a:t>(</a:t>
                      </a:r>
                      <a:r>
                        <a:rPr lang="zh-TW" altLang="en-US" sz="2400" u="none" strike="noStrike" dirty="0">
                          <a:effectLst/>
                        </a:rPr>
                        <a:t>多媒體</a:t>
                      </a:r>
                      <a:r>
                        <a:rPr lang="en-US" altLang="zh-TW" sz="2400" u="none" strike="noStrike" dirty="0">
                          <a:effectLst/>
                        </a:rPr>
                        <a:t>)</a:t>
                      </a:r>
                      <a:endParaRPr lang="zh-TW" altLang="en-US" sz="2400" b="0" i="0" u="none" strike="noStrike" dirty="0"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 dirty="0">
                          <a:effectLst/>
                        </a:rPr>
                        <a:t>日文</a:t>
                      </a:r>
                      <a:endParaRPr lang="zh-TW" altLang="en-US" sz="2400" b="0" i="0" u="none" strike="noStrike" dirty="0"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木刻字型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刻字型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刻字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3261</TotalTime>
  <Words>574</Words>
  <Application>Microsoft Office PowerPoint</Application>
  <PresentationFormat>如螢幕大小 (4:3)</PresentationFormat>
  <Paragraphs>105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37" baseType="lpstr">
      <vt:lpstr>Verdana</vt:lpstr>
      <vt:lpstr>文鼎中特黑</vt:lpstr>
      <vt:lpstr>Arial</vt:lpstr>
      <vt:lpstr>Rockwell Condensed</vt:lpstr>
      <vt:lpstr>Rockwell</vt:lpstr>
      <vt:lpstr>Wingdings</vt:lpstr>
      <vt:lpstr>Calibri</vt:lpstr>
      <vt:lpstr>Times New Roman</vt:lpstr>
      <vt:lpstr>新細明體</vt:lpstr>
      <vt:lpstr>標楷體</vt:lpstr>
      <vt:lpstr>Arial Narrow</vt:lpstr>
      <vt:lpstr>文鼎中黑</vt:lpstr>
      <vt:lpstr>Microsoft Sans Serif</vt:lpstr>
      <vt:lpstr>Arial Unicode MS</vt:lpstr>
      <vt:lpstr>微軟正黑體</vt:lpstr>
      <vt:lpstr>Comic Sans MS</vt:lpstr>
      <vt:lpstr>文鼎新粗黑</vt:lpstr>
      <vt:lpstr>Tahoma</vt:lpstr>
      <vt:lpstr>木刻字型</vt:lpstr>
      <vt:lpstr>中三升中四 高中選科講座</vt:lpstr>
      <vt:lpstr>講座內容</vt:lpstr>
      <vt:lpstr>高中課程簡介 </vt:lpstr>
      <vt:lpstr>講座簡報、各選修科介紹</vt:lpstr>
      <vt:lpstr>選修科目</vt:lpstr>
      <vt:lpstr>第一次模擬選科</vt:lpstr>
      <vt:lpstr>E-Class 通告回條</vt:lpstr>
      <vt:lpstr>示範數據</vt:lpstr>
      <vt:lpstr>示範數據</vt:lpstr>
      <vt:lpstr>選科原則</vt:lpstr>
      <vt:lpstr>PowerPoint 簡報</vt:lpstr>
      <vt:lpstr>PowerPoint 簡報</vt:lpstr>
      <vt:lpstr>學習進度報告表 (能力) </vt:lpstr>
      <vt:lpstr>中三級「自我認識工作坊」(興趣) </vt:lpstr>
      <vt:lpstr>協助兒女選科時，家長要⋯</vt:lpstr>
      <vt:lpstr>PowerPoint 簡報</vt:lpstr>
      <vt:lpstr>PowerPoint 簡報</vt:lpstr>
      <vt:lpstr>重要日期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 Man Shing</dc:creator>
  <cp:lastModifiedBy>施斌峰 先生</cp:lastModifiedBy>
  <cp:revision>141</cp:revision>
  <cp:lastPrinted>2019-11-21T07:54:24Z</cp:lastPrinted>
  <dcterms:created xsi:type="dcterms:W3CDTF">1601-01-01T00:00:00Z</dcterms:created>
  <dcterms:modified xsi:type="dcterms:W3CDTF">2021-11-20T01:28:02Z</dcterms:modified>
</cp:coreProperties>
</file>